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1584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s/imgres?imgurl=http://www.spcoluzern.ch/images/upload/Image/Studenica/stundenica_panorama.jpg&amp;imgrefurl=http://www.spcoluzern.ch/index.php?pg=1581&amp;lang=srl&amp;usg=__KGuPdGz12NIn2lWng-A8H0A08uI=&amp;h=307&amp;w=421&amp;sz=31&amp;hl=sr&amp;start=2&amp;sig2=4dDdB8hrbgjh0OAt5PtbeA&amp;zoom=1&amp;tbnid=kTpki7TPBAtEdM:&amp;tbnh=91&amp;tbnw=125&amp;ei=vUCHTcGqBIrh4gaDo7TnCA&amp;prev=/images?q=manastir+studenica&amp;hl=sr&amp;gbv=2&amp;tbs=isch:1&amp;itbs=1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hyperlink" Target="http://www.google.co.uk/imgres?imgurl=http://draganojdanic.com/Slike/Manastir%20Manasija%2080x100%20PRODATO.jpg&amp;imgrefurl=http://draganojdanic.com/galerijaen.html&amp;usg=__OsZnbqSQo-JHJ4OqS82Jbr_BEQA=&amp;h=1442&amp;w=1772&amp;sz=1758&amp;hl=sr&amp;start=2&amp;sig2=9s_GrJPR5RIlHHS2F-gXAg&amp;zoom=1&amp;tbnid=b09xfUz-nOrPJM:&amp;tbnh=122&amp;tbnw=150&amp;ei=EUaHTcOjPMm0tAan2aCaAw&amp;prev=/images?q=manastir+manasija&amp;um=1&amp;hl=sr&amp;rlz=1T4GGHP_srRS422RS423&amp;tbs=isch:1&amp;um=1&amp;itbs=1" TargetMode="Externa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00347" y="457200"/>
            <a:ext cx="491485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x-none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ХРИШЋАНСКА ЦРКВА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2209800"/>
            <a:ext cx="3962400" cy="2747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 7"/>
          <p:cNvSpPr/>
          <p:nvPr/>
        </p:nvSpPr>
        <p:spPr>
          <a:xfrm>
            <a:off x="1981200" y="4813994"/>
            <a:ext cx="525779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Хришћанско свето место</a:t>
            </a:r>
          </a:p>
          <a:p>
            <a:pPr algn="ctr"/>
            <a:endParaRPr lang="en-US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6400" y="5334000"/>
            <a:ext cx="6096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36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 </a:t>
            </a:r>
            <a:r>
              <a:rPr lang="sr-Cyrl-CS" sz="3600" b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црква на Христовом гробу</a:t>
            </a:r>
          </a:p>
          <a:p>
            <a:pPr algn="ctr"/>
            <a:r>
              <a:rPr lang="sr-Cyrl-CS" sz="3600" b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у Јерусалиму</a:t>
            </a:r>
            <a:endParaRPr lang="en-US" sz="3600" b="1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lus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685800"/>
            <a:ext cx="82296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x-none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Хришћанство се учврстило на територији ЗРЦ </a:t>
            </a:r>
            <a:r>
              <a:rPr lang="x-none" sz="4000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пре </a:t>
            </a:r>
            <a:r>
              <a:rPr lang="sr-Cyrl-C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пада Рима</a:t>
            </a:r>
            <a:r>
              <a:rPr lang="x-none" sz="4000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!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19763" y="2209800"/>
            <a:ext cx="169469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x-none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Чиме ?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2967335"/>
            <a:ext cx="578331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x-none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Одлукама: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267200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x-none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313.Милански едикт </a:t>
            </a:r>
            <a:r>
              <a:rPr lang="x-none" sz="36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цара КОнстантина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2578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x-none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391.цара </a:t>
            </a:r>
            <a:r>
              <a:rPr lang="x-none" sz="5400" b="1" cap="none" spc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Теодосија I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48768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 smtClean="0">
                <a:solidFill>
                  <a:srgbClr val="FFFF00"/>
                </a:solidFill>
              </a:rPr>
              <a:t>(СЛОБОДНО ИСПОВЕДАЊЕ ХРИШЋАНСАТВА )</a:t>
            </a:r>
            <a:endParaRPr lang="sr-Latn-CS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61722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 smtClean="0">
                <a:solidFill>
                  <a:srgbClr val="FFFF00"/>
                </a:solidFill>
              </a:rPr>
              <a:t>( ХРИШЋАНСТВО ЈЕДИНА ВЕРА )</a:t>
            </a:r>
            <a:endParaRPr lang="sr-Latn-C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plus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609600"/>
            <a:ext cx="9144001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x-none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Хришћанство је преживело сеобу  народа покрштавањем  варвара ( пагана )</a:t>
            </a:r>
            <a:r>
              <a:rPr lang="x-none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962400"/>
            <a:ext cx="883919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x-none" sz="36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Покрштавање-преверавање  у хришћанство  чином  крштења.</a:t>
            </a:r>
            <a:endParaRPr lang="en-US" sz="3600" b="1" cap="none" spc="0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819401"/>
            <a:ext cx="85344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x-none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Пагани - многобожци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36306" y="5257800"/>
            <a:ext cx="921662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x-none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Највећи центри покрштавања:</a:t>
            </a:r>
          </a:p>
          <a:p>
            <a:pPr algn="ctr"/>
            <a:r>
              <a:rPr lang="x-none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Рим и Цариград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plus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1430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000" dirty="0" smtClean="0"/>
              <a:t>Пошто се хришћанска црква учврстила пре пада Рима израста у снажну организацију  сличну државној: 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2286000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000" b="1" dirty="0" smtClean="0">
                <a:solidFill>
                  <a:schemeClr val="bg1"/>
                </a:solidFill>
              </a:rPr>
              <a:t>ПАРОХИЈА</a:t>
            </a:r>
            <a:r>
              <a:rPr lang="x-none" sz="2000" dirty="0" smtClean="0"/>
              <a:t>-најмања црквена јединица, </a:t>
            </a:r>
            <a:r>
              <a:rPr lang="x-none" sz="2000" smtClean="0"/>
              <a:t>управља </a:t>
            </a:r>
            <a:r>
              <a:rPr lang="x-none" sz="2000" smtClean="0">
                <a:solidFill>
                  <a:schemeClr val="bg1"/>
                </a:solidFill>
              </a:rPr>
              <a:t>П</a:t>
            </a:r>
            <a:r>
              <a:rPr lang="x-none" sz="2000" dirty="0" smtClean="0">
                <a:solidFill>
                  <a:schemeClr val="bg1"/>
                </a:solidFill>
              </a:rPr>
              <a:t>А</a:t>
            </a:r>
            <a:r>
              <a:rPr lang="x-none" sz="2000" smtClean="0">
                <a:solidFill>
                  <a:schemeClr val="bg1"/>
                </a:solidFill>
              </a:rPr>
              <a:t>РОХ=поп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9718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 smtClean="0"/>
              <a:t>ЕПИСКОПИЈА-већа </a:t>
            </a:r>
            <a:r>
              <a:rPr lang="x-none" b="1" smtClean="0"/>
              <a:t>црквена облас</a:t>
            </a:r>
            <a:r>
              <a:rPr lang="x-none" b="1" dirty="0" smtClean="0"/>
              <a:t>т</a:t>
            </a:r>
            <a:r>
              <a:rPr lang="x-none" b="1" smtClean="0"/>
              <a:t>, </a:t>
            </a:r>
            <a:r>
              <a:rPr lang="x-none" b="1" dirty="0" smtClean="0"/>
              <a:t>на челу- епископ или бискуп ( бискупија )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5052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 smtClean="0"/>
              <a:t>АРХИЕПИСКОПИЈА-</a:t>
            </a:r>
            <a:r>
              <a:rPr lang="x-none" dirty="0" smtClean="0"/>
              <a:t>више епископија ,на челу –архиепископ или надбискуп ( надбискупија 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58781" y="0"/>
            <a:ext cx="78264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x-none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ЦРКВЕНА ОРГАНИЗАЦИЈА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9624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 smtClean="0"/>
              <a:t>Епископ Рима  је постепено наметнуо власт осталим епископима у Италији а затим и ван ње и почео да се назива ПАПОМ.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953000"/>
            <a:ext cx="86868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x-non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ПАПА - врховни верски старешина КАТОЛИКА </a:t>
            </a:r>
            <a:r>
              <a:rPr lang="x-none" dirty="0" smtClean="0"/>
              <a:t>( </a:t>
            </a:r>
            <a:r>
              <a:rPr lang="x-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хришћана</a:t>
            </a:r>
            <a:r>
              <a:rPr lang="x-none" dirty="0" smtClean="0"/>
              <a:t> </a:t>
            </a:r>
            <a:r>
              <a:rPr lang="x-none" dirty="0" smtClean="0">
                <a:solidFill>
                  <a:schemeClr val="bg1"/>
                </a:solidFill>
              </a:rPr>
              <a:t>западно од Дрине </a:t>
            </a:r>
            <a:r>
              <a:rPr lang="x-none" dirty="0" smtClean="0"/>
              <a:t>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5867400"/>
            <a:ext cx="88392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x-none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ПАТРИЈАРХ-верски с</a:t>
            </a:r>
            <a:r>
              <a:rPr lang="x-non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x-none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арешина  </a:t>
            </a:r>
            <a:r>
              <a:rPr lang="x-non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ПРАВОСЛАВНИХ </a:t>
            </a:r>
            <a:r>
              <a:rPr lang="x-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хришћана</a:t>
            </a:r>
            <a:r>
              <a:rPr lang="x-none" dirty="0" smtClean="0"/>
              <a:t>  ( </a:t>
            </a:r>
            <a:r>
              <a:rPr lang="x-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источно од Дрине</a:t>
            </a:r>
            <a:r>
              <a:rPr lang="x-none" dirty="0" smtClean="0"/>
              <a:t>), било их је 4 у раном средњем веку: у Цариграду, Јерусалиму, Антиохији и Александрији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54102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 smtClean="0">
                <a:solidFill>
                  <a:schemeClr val="bg1"/>
                </a:solidFill>
              </a:rPr>
              <a:t>ВАТИКАН </a:t>
            </a:r>
            <a:r>
              <a:rPr lang="x-none" b="1" dirty="0" smtClean="0"/>
              <a:t>-</a:t>
            </a:r>
            <a:r>
              <a:rPr lang="x-none" dirty="0" smtClean="0"/>
              <a:t> </a:t>
            </a:r>
            <a:r>
              <a:rPr lang="x-none" b="1" dirty="0" smtClean="0">
                <a:solidFill>
                  <a:schemeClr val="bg1"/>
                </a:solidFill>
              </a:rPr>
              <a:t>Папска држава</a:t>
            </a:r>
            <a:r>
              <a:rPr lang="x-none" dirty="0" smtClean="0"/>
              <a:t>. Где је и како настала ?</a:t>
            </a:r>
            <a:endParaRPr lang="en-US" dirty="0"/>
          </a:p>
        </p:txBody>
      </p:sp>
    </p:spTree>
  </p:cSld>
  <p:clrMapOvr>
    <a:masterClrMapping/>
  </p:clrMapOvr>
  <p:transition spd="slow">
    <p:plus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0"/>
            <a:ext cx="845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000" b="1" dirty="0" smtClean="0"/>
              <a:t>Велику улогу у средњем веку имали су манастири.</a:t>
            </a:r>
            <a:endParaRPr lang="en-US" sz="2000" b="1" dirty="0"/>
          </a:p>
        </p:txBody>
      </p:sp>
      <p:sp>
        <p:nvSpPr>
          <p:cNvPr id="3" name="Rectangle 2"/>
          <p:cNvSpPr/>
          <p:nvPr/>
        </p:nvSpPr>
        <p:spPr>
          <a:xfrm>
            <a:off x="228600" y="400110"/>
            <a:ext cx="85344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x-none" sz="2800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Ман</a:t>
            </a:r>
            <a:r>
              <a:rPr lang="x-none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</a:t>
            </a:r>
            <a:r>
              <a:rPr lang="x-none" sz="2800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стир </a:t>
            </a:r>
            <a:r>
              <a:rPr lang="x-none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– место где живе монаси </a:t>
            </a:r>
            <a:r>
              <a:rPr lang="x-none" sz="2800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или монахиње</a:t>
            </a:r>
            <a:endParaRPr lang="en-US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891246"/>
            <a:ext cx="746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000" b="1" dirty="0" smtClean="0"/>
              <a:t>Из којих грађевина се састоји манастир ?</a:t>
            </a:r>
            <a:endParaRPr lang="en-US" sz="2000" b="1" dirty="0"/>
          </a:p>
        </p:txBody>
      </p:sp>
      <p:pic>
        <p:nvPicPr>
          <p:cNvPr id="5" name="Picture 10" descr="http://t2.gstatic.com/images?q=tbn:ANd9GcSjfk6RhSSY2O2oeiuN7A4TwaJfTCFdaZTHzKcAM5W6MawKXCIVLjlkmO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0300" y="792900"/>
            <a:ext cx="2971800" cy="18933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28600" y="1739566"/>
            <a:ext cx="6248400" cy="126188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x-none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Прв</a:t>
            </a:r>
            <a:r>
              <a:rPr lang="x-none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x-none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манастир </a:t>
            </a:r>
            <a:r>
              <a:rPr lang="x-none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основао је у 3.веку Св. Антоније </a:t>
            </a:r>
            <a:r>
              <a:rPr lang="x-none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</a:t>
            </a:r>
            <a:r>
              <a:rPr lang="x-none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Тебе</a:t>
            </a:r>
            <a:r>
              <a:rPr lang="sr-Cyrl-R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x-none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 </a:t>
            </a:r>
            <a:r>
              <a:rPr lang="x-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неколико </a:t>
            </a:r>
            <a:r>
              <a:rPr lang="x-none" dirty="0" smtClean="0"/>
              <a:t>усамљених </a:t>
            </a:r>
            <a:r>
              <a:rPr lang="x-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пустињака</a:t>
            </a:r>
            <a:r>
              <a:rPr lang="x-none" dirty="0" smtClean="0"/>
              <a:t>. Од тих пустињака настају </a:t>
            </a:r>
            <a:r>
              <a:rPr lang="x-none" smtClean="0"/>
              <a:t>први монаси</a:t>
            </a:r>
            <a:r>
              <a:rPr lang="x-none" b="1" smtClean="0"/>
              <a:t>.</a:t>
            </a:r>
            <a:r>
              <a:rPr lang="sr-Cyrl-RS" b="1" dirty="0">
                <a:solidFill>
                  <a:schemeClr val="bg1"/>
                </a:solidFill>
              </a:rPr>
              <a:t> </a:t>
            </a:r>
            <a:r>
              <a:rPr lang="sr-Cyrl-R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4. веку </a:t>
            </a:r>
            <a:r>
              <a:rPr lang="sr-Cyrl-R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почиње изградња </a:t>
            </a:r>
            <a:r>
              <a:rPr lang="sr-Cyrl-R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манастира </a:t>
            </a:r>
            <a:r>
              <a:rPr lang="sr-Cyrl-RS" b="1" dirty="0" smtClean="0"/>
              <a:t>као заједница монаха</a:t>
            </a:r>
            <a:r>
              <a:rPr lang="sr-Cyrl-RS" b="1" dirty="0" smtClean="0">
                <a:solidFill>
                  <a:schemeClr val="bg1"/>
                </a:solidFill>
              </a:rPr>
              <a:t>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3080266"/>
            <a:ext cx="906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 smtClean="0"/>
              <a:t>ПУСТИЊАЦИ-монаси који  проводе живот у </a:t>
            </a:r>
            <a:r>
              <a:rPr lang="x-none" b="1" smtClean="0"/>
              <a:t>молитви  на </a:t>
            </a:r>
            <a:r>
              <a:rPr lang="x-none" b="1" dirty="0" smtClean="0"/>
              <a:t>усамљеним  местима</a:t>
            </a:r>
            <a:r>
              <a:rPr lang="x-none" dirty="0" smtClean="0"/>
              <a:t>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34290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 smtClean="0">
                <a:solidFill>
                  <a:schemeClr val="bg1"/>
                </a:solidFill>
              </a:rPr>
              <a:t>ИСПОСНИЦИ</a:t>
            </a:r>
            <a:r>
              <a:rPr lang="x-none" dirty="0" smtClean="0">
                <a:solidFill>
                  <a:schemeClr val="bg1"/>
                </a:solidFill>
              </a:rPr>
              <a:t>- </a:t>
            </a:r>
            <a:r>
              <a:rPr lang="x-none" b="1" dirty="0" smtClean="0">
                <a:solidFill>
                  <a:schemeClr val="bg1"/>
                </a:solidFill>
              </a:rPr>
              <a:t>монаси који живе на строгом посту.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886200"/>
            <a:ext cx="883920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x-non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манастирима се живи по</a:t>
            </a:r>
            <a:r>
              <a:rPr lang="x-none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x-non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строгим монашким правилима </a:t>
            </a:r>
            <a:r>
              <a:rPr lang="x-none" b="1" dirty="0" smtClean="0">
                <a:solidFill>
                  <a:srgbClr val="7030A0"/>
                </a:solidFill>
              </a:rPr>
              <a:t>који монасима налажу:</a:t>
            </a:r>
          </a:p>
          <a:p>
            <a:r>
              <a:rPr lang="x-none" b="1" dirty="0" smtClean="0">
                <a:solidFill>
                  <a:srgbClr val="7030A0"/>
                </a:solidFill>
              </a:rPr>
              <a:t>молитве </a:t>
            </a:r>
            <a:r>
              <a:rPr lang="x-none" b="1" smtClean="0">
                <a:solidFill>
                  <a:srgbClr val="7030A0"/>
                </a:solidFill>
              </a:rPr>
              <a:t>Богу,</a:t>
            </a:r>
            <a:r>
              <a:rPr lang="x-none" b="1" dirty="0" smtClean="0">
                <a:solidFill>
                  <a:srgbClr val="7030A0"/>
                </a:solidFill>
              </a:rPr>
              <a:t> </a:t>
            </a:r>
            <a:r>
              <a:rPr lang="x-none" b="1" smtClean="0">
                <a:solidFill>
                  <a:srgbClr val="7030A0"/>
                </a:solidFill>
              </a:rPr>
              <a:t>физички </a:t>
            </a:r>
            <a:r>
              <a:rPr lang="x-none" b="1" dirty="0" smtClean="0">
                <a:solidFill>
                  <a:srgbClr val="7030A0"/>
                </a:solidFill>
              </a:rPr>
              <a:t>рад и преписивање </a:t>
            </a:r>
            <a:r>
              <a:rPr lang="x-none" b="1" smtClean="0">
                <a:solidFill>
                  <a:srgbClr val="7030A0"/>
                </a:solidFill>
              </a:rPr>
              <a:t>књига </a:t>
            </a:r>
            <a:r>
              <a:rPr lang="x-none" b="1" dirty="0" smtClean="0">
                <a:solidFill>
                  <a:srgbClr val="7030A0"/>
                </a:solidFill>
              </a:rPr>
              <a:t>.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38100" y="4564922"/>
            <a:ext cx="9067800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x-none" sz="2000" b="1" smtClean="0">
                <a:solidFill>
                  <a:schemeClr val="bg1"/>
                </a:solidFill>
              </a:rPr>
              <a:t>Ман</a:t>
            </a:r>
            <a:r>
              <a:rPr lang="x-none" sz="2000" b="1" dirty="0" smtClean="0">
                <a:solidFill>
                  <a:schemeClr val="bg1"/>
                </a:solidFill>
              </a:rPr>
              <a:t>а</a:t>
            </a:r>
            <a:r>
              <a:rPr lang="x-none" sz="2000" b="1" smtClean="0">
                <a:solidFill>
                  <a:schemeClr val="bg1"/>
                </a:solidFill>
              </a:rPr>
              <a:t>стири </a:t>
            </a:r>
            <a:r>
              <a:rPr lang="x-none" sz="2000" b="1" dirty="0" smtClean="0">
                <a:solidFill>
                  <a:schemeClr val="bg1"/>
                </a:solidFill>
              </a:rPr>
              <a:t>су средњовековни верски, привредни и културни центри.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5638800"/>
            <a:ext cx="617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 smtClean="0"/>
              <a:t>ИГУМАН </a:t>
            </a:r>
            <a:r>
              <a:rPr lang="x-none" dirty="0" smtClean="0"/>
              <a:t> -</a:t>
            </a:r>
            <a:r>
              <a:rPr lang="x-none" sz="2000" dirty="0" smtClean="0"/>
              <a:t>старешина православног манастира 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6248400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 smtClean="0"/>
              <a:t>ОПАТ</a:t>
            </a:r>
            <a:r>
              <a:rPr lang="x-none" dirty="0" smtClean="0"/>
              <a:t> – </a:t>
            </a:r>
            <a:r>
              <a:rPr lang="x-none" sz="2000" dirty="0" smtClean="0"/>
              <a:t>старешиина  католичког манастира</a:t>
            </a:r>
            <a:endParaRPr lang="en-US" sz="2000" dirty="0"/>
          </a:p>
        </p:txBody>
      </p:sp>
      <p:pic>
        <p:nvPicPr>
          <p:cNvPr id="16" name="Picture 52" descr="http://t2.gstatic.com/images?q=tbn:ANd9GcTUEPMMCxXauh41fV2KOjJKKzKVeiZhC404lfltEHmVp3Bgx9QFUX0nHzYn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4965032"/>
            <a:ext cx="3657600" cy="1981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7022432" y="2470666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 smtClean="0">
                <a:solidFill>
                  <a:schemeClr val="bg1"/>
                </a:solidFill>
              </a:rPr>
              <a:t>СТУДЕНИЦА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81800" y="6477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 smtClean="0">
                <a:solidFill>
                  <a:schemeClr val="bg1"/>
                </a:solidFill>
              </a:rPr>
              <a:t>Манасија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291356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chemeClr val="bg1"/>
                </a:solidFill>
              </a:rPr>
              <a:t>Црква са конаком-зграда за живот и рад монаха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lus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000" b="1" dirty="0" smtClean="0">
                <a:solidFill>
                  <a:schemeClr val="bg1"/>
                </a:solidFill>
              </a:rPr>
              <a:t>ВИШЕ ВЕКОВНЕ СВАЂЕ  ИЗМЕЂУ ПАПЕ И ПАТРИЈАРХА СУ ДОВЕЛЕ </a:t>
            </a:r>
            <a:r>
              <a:rPr lang="x-none" sz="2000" b="1" smtClean="0">
                <a:solidFill>
                  <a:schemeClr val="bg1"/>
                </a:solidFill>
              </a:rPr>
              <a:t>ДО </a:t>
            </a:r>
            <a:r>
              <a:rPr lang="x-none" sz="2000" b="1" smtClean="0">
                <a:solidFill>
                  <a:srgbClr val="FFFF00"/>
                </a:solidFill>
              </a:rPr>
              <a:t>ПОДЕЛЕ </a:t>
            </a:r>
            <a:r>
              <a:rPr lang="x-none" sz="2000" b="1" dirty="0" smtClean="0">
                <a:solidFill>
                  <a:srgbClr val="FFFF00"/>
                </a:solidFill>
              </a:rPr>
              <a:t>ХРИШЋАНА </a:t>
            </a:r>
            <a:r>
              <a:rPr lang="x-none" sz="2000" b="1" dirty="0" smtClean="0">
                <a:solidFill>
                  <a:schemeClr val="bg1"/>
                </a:solidFill>
              </a:rPr>
              <a:t>ТЕОДОСИЈЕВОМ </a:t>
            </a:r>
            <a:r>
              <a:rPr lang="x-none" sz="2000" b="1" smtClean="0">
                <a:solidFill>
                  <a:schemeClr val="bg1"/>
                </a:solidFill>
              </a:rPr>
              <a:t>ГРАНИЦОМ</a:t>
            </a:r>
            <a:r>
              <a:rPr lang="x-none" sz="2000" smtClean="0"/>
              <a:t> </a:t>
            </a:r>
            <a:r>
              <a:rPr lang="x-none" sz="2000" dirty="0" smtClean="0"/>
              <a:t>(</a:t>
            </a:r>
            <a:r>
              <a:rPr lang="x-none" sz="2000" dirty="0" smtClean="0">
                <a:solidFill>
                  <a:schemeClr val="bg1"/>
                </a:solidFill>
              </a:rPr>
              <a:t>Дрина</a:t>
            </a:r>
            <a:r>
              <a:rPr lang="x-none" sz="2000" smtClean="0"/>
              <a:t>) 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228600" y="685800"/>
            <a:ext cx="5943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x-none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ВЕЛИКИ РАСКОЛ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86400" y="685800"/>
            <a:ext cx="2514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x-none" sz="5400" b="1" cap="none" spc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1О54.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0" name="Picture 2" descr="https://scontent-vie1-1.xx.fbcdn.net/hphotos-xfp1/v/t1.0-9/12189961_653470798088682_1202912825387661381_n.jpg?oh=1f943f809d74b8c012f36b94dd68132c&amp;oe=56CC951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895600"/>
            <a:ext cx="5781675" cy="32004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09600" y="6019800"/>
            <a:ext cx="81534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Седиште православних хришћана- Цариград а старешина –патријарх. </a:t>
            </a:r>
          </a:p>
          <a:p>
            <a:r>
              <a:rPr lang="ru-RU" sz="2000" b="1" dirty="0" smtClean="0"/>
              <a:t>Седиште католика- хришћана- Рим а старешина –папа.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447800"/>
            <a:ext cx="9144000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Папа Лав IX и цариградски патријарх Михаило Керуларије бацили су један на другог анатему и узајамно прогласили за јеретике све који признају духовну власт противне стране. Тај је догађај познат под називом </a:t>
            </a:r>
            <a:r>
              <a:rPr lang="ru-RU" sz="2000" i="1" dirty="0" smtClean="0"/>
              <a:t>расцеп цркава</a:t>
            </a:r>
            <a:r>
              <a:rPr lang="ru-RU" sz="2000" dirty="0" smtClean="0"/>
              <a:t> на римокатоличку и грчкоправославну 1054 г.</a:t>
            </a:r>
            <a:endParaRPr lang="en-US" sz="2000" dirty="0"/>
          </a:p>
        </p:txBody>
      </p:sp>
    </p:spTree>
  </p:cSld>
  <p:clrMapOvr>
    <a:masterClrMapping/>
  </p:clrMapOvr>
  <p:transition spd="slow">
    <p:plus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content-frt3-1.xx.fbcdn.net/hphotos-xpt1/v/t1.0-9/13083337_895259043920120_1571518150190542348_n.jpg?oh=cb3a42fa18c99b36d7af8e33e1b63321&amp;oe=57AEFD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864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600" y="61722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x-none" b="1" smtClean="0">
                <a:solidFill>
                  <a:schemeClr val="bg1"/>
                </a:solidFill>
              </a:rPr>
              <a:t>ПРАВОСЛАВН</a:t>
            </a:r>
            <a:r>
              <a:rPr lang="sr-Cyrl-RS" b="1" dirty="0" smtClean="0">
                <a:solidFill>
                  <a:schemeClr val="bg1"/>
                </a:solidFill>
              </a:rPr>
              <a:t>И</a:t>
            </a:r>
            <a:r>
              <a:rPr lang="x-none" b="1" smtClean="0">
                <a:solidFill>
                  <a:schemeClr val="bg1"/>
                </a:solidFill>
              </a:rPr>
              <a:t> НАРОД</a:t>
            </a:r>
            <a:r>
              <a:rPr lang="sr-Cyrl-RS" b="1" dirty="0" smtClean="0">
                <a:solidFill>
                  <a:schemeClr val="bg1"/>
                </a:solidFill>
              </a:rPr>
              <a:t>И</a:t>
            </a:r>
            <a:r>
              <a:rPr lang="sr-Cyrl-CS" b="1" dirty="0" smtClean="0"/>
              <a:t>: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38600" y="6172200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Грци, Срби, Бугари, Македонци, Црногорци, Румуни</a:t>
            </a:r>
            <a:r>
              <a:rPr lang="x-none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Руси</a:t>
            </a:r>
            <a:r>
              <a:rPr lang="sr-Cyrl-R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,Украјинци</a:t>
            </a:r>
            <a:r>
              <a:rPr lang="x-none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Белоруси;</a:t>
            </a:r>
            <a:endParaRPr lang="en-US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42101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Јудаизам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1143000"/>
            <a:ext cx="8915400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Јеврејска вера у бога Јахвеа створитеља првог човека и закона,из старог века.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1905000"/>
            <a:ext cx="8305800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sr-Cyrl-R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Света књига  Талмуд</a:t>
            </a:r>
            <a:r>
              <a:rPr lang="sr-Cyrl-RS" dirty="0" smtClean="0"/>
              <a:t>-збирка моралних закона и обичаја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2590800"/>
            <a:ext cx="518160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sr-Cyrl-RS" dirty="0" smtClean="0"/>
              <a:t>Јеврејски </a:t>
            </a:r>
            <a:r>
              <a:rPr lang="sr-Cyrl-RS" sz="2400" dirty="0" smtClean="0">
                <a:solidFill>
                  <a:schemeClr val="bg1"/>
                </a:solidFill>
              </a:rPr>
              <a:t>храм</a:t>
            </a:r>
            <a:r>
              <a:rPr lang="sr-Cyrl-RS" dirty="0" smtClean="0"/>
              <a:t> (богомоља) се зове </a:t>
            </a:r>
            <a:r>
              <a:rPr lang="sr-Cyrl-RS" sz="2400" dirty="0" smtClean="0">
                <a:solidFill>
                  <a:schemeClr val="bg1"/>
                </a:solidFill>
              </a:rPr>
              <a:t>синагога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3352800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У средњем веку Јевреји нису имали своју државу а у већини западноевропских држава су били прогањани и затварани у </a:t>
            </a:r>
            <a:r>
              <a:rPr lang="sr-Cyrl-RS" dirty="0" smtClean="0">
                <a:solidFill>
                  <a:schemeClr val="bg1"/>
                </a:solidFill>
              </a:rPr>
              <a:t>одвојене</a:t>
            </a:r>
            <a:r>
              <a:rPr lang="sr-Cyrl-RS" dirty="0" smtClean="0"/>
              <a:t> </a:t>
            </a:r>
            <a:r>
              <a:rPr lang="sr-Cyrl-RS" dirty="0" smtClean="0">
                <a:solidFill>
                  <a:schemeClr val="bg1"/>
                </a:solidFill>
              </a:rPr>
              <a:t>четврти града-гета</a:t>
            </a:r>
            <a:r>
              <a:rPr lang="sr-Cyrl-RS" dirty="0" smtClean="0"/>
              <a:t>, чак је било прописано и какву одећу смеју да носе.Нетрпељивост.  </a:t>
            </a:r>
            <a:r>
              <a:rPr lang="sr-Cyrl-RS" dirty="0" smtClean="0">
                <a:solidFill>
                  <a:schemeClr val="bg1"/>
                </a:solidFill>
              </a:rPr>
              <a:t>Погроми-убијање  и протеривање из Шпаније, Италије....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9"/>
          <a:stretch/>
        </p:blipFill>
        <p:spPr bwMode="auto">
          <a:xfrm>
            <a:off x="3160011" y="2853047"/>
            <a:ext cx="3505200" cy="4004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533400" y="5181600"/>
            <a:ext cx="21336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705600" y="4553129"/>
            <a:ext cx="20574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Верски симбол:</a:t>
            </a:r>
          </a:p>
          <a:p>
            <a:r>
              <a:rPr lang="sr-Cyrl-R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шестокрака</a:t>
            </a:r>
          </a:p>
          <a:p>
            <a:r>
              <a:rPr lang="sr-Cyrl-R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жута звезда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5301734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Синагога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81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15849" y="3505200"/>
            <a:ext cx="611231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x-none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Аутор : Душица Максимовић </a:t>
            </a:r>
            <a:endParaRPr lang="en-US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1066800"/>
            <a:ext cx="76961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Хвала на пажњи !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498</Words>
  <Application>Microsoft Office PowerPoint</Application>
  <PresentationFormat>On-screen Show (4:3)</PresentationFormat>
  <Paragraphs>58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mirjana</dc:creator>
  <cp:lastModifiedBy>Windows User</cp:lastModifiedBy>
  <cp:revision>71</cp:revision>
  <dcterms:created xsi:type="dcterms:W3CDTF">2006-08-16T00:00:00Z</dcterms:created>
  <dcterms:modified xsi:type="dcterms:W3CDTF">2019-10-06T12:34:44Z</dcterms:modified>
</cp:coreProperties>
</file>